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69" r:id="rId13"/>
    <p:sldId id="270" r:id="rId14"/>
    <p:sldId id="271" r:id="rId15"/>
    <p:sldId id="272" r:id="rId16"/>
    <p:sldId id="274" r:id="rId17"/>
    <p:sldId id="27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8395-974C-4A01-BAA1-E256C8492F5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B923-0510-41C5-8C86-0D3A6E76E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75276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8395-974C-4A01-BAA1-E256C8492F5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B923-0510-41C5-8C86-0D3A6E76E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63382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8395-974C-4A01-BAA1-E256C8492F5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B923-0510-41C5-8C86-0D3A6E76E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8123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2682DA8-3A17-47A4-AD81-51FC4D2C4D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79114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8395-974C-4A01-BAA1-E256C8492F5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B923-0510-41C5-8C86-0D3A6E76E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7501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8395-974C-4A01-BAA1-E256C8492F5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B923-0510-41C5-8C86-0D3A6E76E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0453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8395-974C-4A01-BAA1-E256C8492F5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B923-0510-41C5-8C86-0D3A6E76E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48952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8395-974C-4A01-BAA1-E256C8492F5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B923-0510-41C5-8C86-0D3A6E76E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3145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8395-974C-4A01-BAA1-E256C8492F5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B923-0510-41C5-8C86-0D3A6E76E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94410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8395-974C-4A01-BAA1-E256C8492F5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B923-0510-41C5-8C86-0D3A6E76E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0288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8395-974C-4A01-BAA1-E256C8492F5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B923-0510-41C5-8C86-0D3A6E76E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81543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38395-974C-4A01-BAA1-E256C8492F5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AB923-0510-41C5-8C86-0D3A6E76E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2385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38395-974C-4A01-BAA1-E256C8492F58}" type="datetimeFigureOut">
              <a:rPr lang="en-US" smtClean="0"/>
              <a:t>12/10/2020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AB923-0510-41C5-8C86-0D3A6E76E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27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5" y="3429000"/>
            <a:ext cx="3048000" cy="2857500"/>
          </a:xfrm>
        </p:spPr>
      </p:pic>
      <p:sp>
        <p:nvSpPr>
          <p:cNvPr id="4" name="Rectangle 3"/>
          <p:cNvSpPr/>
          <p:nvPr/>
        </p:nvSpPr>
        <p:spPr>
          <a:xfrm>
            <a:off x="285135" y="2209800"/>
            <a:ext cx="8610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Below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WARM</a:t>
            </a:r>
            <a:r>
              <a:rPr lang="en-US" sz="9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96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UP</a:t>
            </a:r>
            <a:endParaRPr lang="en-US" sz="96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276600"/>
            <a:ext cx="43624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061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repeatCount="indefinite" fill="hold" grpId="0" nodeType="clickEffect">
                                  <p:stCondLst>
                                    <p:cond delay="4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5" name="Picture 13" descr="Sweet_flower_pattern_Design_WA04_024L"/>
          <p:cNvPicPr>
            <a:picLocks noChangeAspect="1" noChangeArrowheads="1"/>
          </p:cNvPicPr>
          <p:nvPr/>
        </p:nvPicPr>
        <p:blipFill>
          <a:blip r:embed="rId3">
            <a:lum bright="38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152400" y="1371600"/>
            <a:ext cx="8991600" cy="5486400"/>
          </a:xfrm>
          <a:prstGeom prst="flowChartAlternateProcess">
            <a:avLst/>
          </a:prstGeom>
          <a:solidFill>
            <a:schemeClr val="bg1">
              <a:alpha val="69000"/>
            </a:schemeClr>
          </a:solidFill>
          <a:ln w="38100">
            <a:solidFill>
              <a:srgbClr val="FF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28600" y="152400"/>
            <a:ext cx="8686800" cy="1066800"/>
          </a:xfrm>
          <a:prstGeom prst="rect">
            <a:avLst/>
          </a:prstGeom>
          <a:solidFill>
            <a:srgbClr val="FF00FF">
              <a:alpha val="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152400"/>
            <a:ext cx="8001000" cy="990600"/>
          </a:xfrm>
        </p:spPr>
        <p:txBody>
          <a:bodyPr>
            <a:normAutofit fontScale="90000"/>
          </a:bodyPr>
          <a:lstStyle/>
          <a:p>
            <a:r>
              <a:rPr lang="en-US" altLang="en-US" sz="2800" b="1" dirty="0" smtClean="0">
                <a:solidFill>
                  <a:srgbClr val="008000"/>
                </a:solidFill>
                <a:latin typeface="Bookman Old Style" pitchFamily="18" charset="0"/>
              </a:rPr>
              <a:t>II. </a:t>
            </a:r>
            <a:r>
              <a:rPr lang="en-US" altLang="en-US" sz="2800" b="1" dirty="0">
                <a:solidFill>
                  <a:srgbClr val="008000"/>
                </a:solidFill>
                <a:latin typeface="Bookman Old Style" pitchFamily="18" charset="0"/>
              </a:rPr>
              <a:t>W</a:t>
            </a:r>
            <a:r>
              <a:rPr lang="en-US" altLang="en-US" sz="2800" b="1" dirty="0" smtClean="0">
                <a:solidFill>
                  <a:srgbClr val="008000"/>
                </a:solidFill>
                <a:latin typeface="Bookman Old Style" pitchFamily="18" charset="0"/>
              </a:rPr>
              <a:t>hile speaking: Task </a:t>
            </a:r>
            <a:r>
              <a:rPr lang="en-US" altLang="en-US" sz="2800" b="1" dirty="0">
                <a:solidFill>
                  <a:srgbClr val="008000"/>
                </a:solidFill>
                <a:latin typeface="Bookman Old Style" pitchFamily="18" charset="0"/>
              </a:rPr>
              <a:t>1</a:t>
            </a:r>
            <a:r>
              <a:rPr lang="en-US" altLang="en-US" sz="2000" b="1" dirty="0">
                <a:solidFill>
                  <a:srgbClr val="008000"/>
                </a:solidFill>
                <a:latin typeface="Bookman Old Style" pitchFamily="18" charset="0"/>
              </a:rPr>
              <a:t/>
            </a:r>
            <a:br>
              <a:rPr lang="en-US" altLang="en-US" sz="2000" b="1" dirty="0">
                <a:solidFill>
                  <a:srgbClr val="008000"/>
                </a:solidFill>
                <a:latin typeface="Bookman Old Style" pitchFamily="18" charset="0"/>
              </a:rPr>
            </a:br>
            <a:r>
              <a:rPr lang="en-US" altLang="en-US" sz="2000" b="1" dirty="0">
                <a:solidFill>
                  <a:srgbClr val="008000"/>
                </a:solidFill>
                <a:latin typeface="Bookman Old Style" pitchFamily="18" charset="0"/>
              </a:rPr>
              <a:t> </a:t>
            </a:r>
            <a:r>
              <a:rPr lang="en-US" altLang="en-US" sz="2000" b="1" i="1" dirty="0">
                <a:solidFill>
                  <a:srgbClr val="0066FF"/>
                </a:solidFill>
                <a:latin typeface="Bookman Old Style" pitchFamily="18" charset="0"/>
              </a:rPr>
              <a:t>Look at the newspaper cuttings from the future, and say what will have happened by the end of the 21th century.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295400" y="1524000"/>
            <a:ext cx="66294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rgbClr val="FF6600"/>
                </a:solidFill>
              </a:rPr>
              <a:t>CHINESE ASTRONAUTS LAND ON MARS</a:t>
            </a:r>
          </a:p>
          <a:p>
            <a:r>
              <a:rPr lang="en-US" altLang="en-US" sz="2800" b="1" dirty="0">
                <a:solidFill>
                  <a:srgbClr val="FF6600"/>
                </a:solidFill>
              </a:rPr>
              <a:t>                                           25th October, 2099</a:t>
            </a:r>
          </a:p>
          <a:p>
            <a:endParaRPr lang="en-US" altLang="en-US" sz="2200" dirty="0">
              <a:solidFill>
                <a:srgbClr val="FF6600"/>
              </a:solidFill>
            </a:endParaRP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304800" y="4981575"/>
            <a:ext cx="8382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 dirty="0">
                <a:solidFill>
                  <a:srgbClr val="0000FF"/>
                </a:solidFill>
              </a:rPr>
              <a:t>	</a:t>
            </a:r>
            <a:endParaRPr lang="en-US" altLang="en-US" sz="2800" b="1" dirty="0" smtClean="0">
              <a:solidFill>
                <a:srgbClr val="0000FF"/>
              </a:solidFill>
            </a:endParaRPr>
          </a:p>
          <a:p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   By </a:t>
            </a:r>
            <a:r>
              <a:rPr lang="en-US" altLang="en-US" sz="2800" b="1" dirty="0">
                <a:solidFill>
                  <a:srgbClr val="0000FF"/>
                </a:solidFill>
              </a:rPr>
              <a:t>the end of the 21st century,</a:t>
            </a:r>
          </a:p>
          <a:p>
            <a:r>
              <a:rPr lang="en-US" altLang="en-US" sz="2800" b="1" dirty="0">
                <a:solidFill>
                  <a:srgbClr val="0000FF"/>
                </a:solidFill>
              </a:rPr>
              <a:t>Chinese astronauts </a:t>
            </a:r>
            <a:r>
              <a:rPr lang="en-US" altLang="en-US" sz="2800" b="1" u="sng" dirty="0">
                <a:solidFill>
                  <a:srgbClr val="FF00FF"/>
                </a:solidFill>
              </a:rPr>
              <a:t>will have landed</a:t>
            </a:r>
            <a:r>
              <a:rPr lang="en-US" altLang="en-US" sz="2800" b="1" dirty="0">
                <a:solidFill>
                  <a:srgbClr val="0000FF"/>
                </a:solidFill>
              </a:rPr>
              <a:t> on Mars.</a:t>
            </a:r>
          </a:p>
        </p:txBody>
      </p:sp>
      <p:pic>
        <p:nvPicPr>
          <p:cNvPr id="13334" name="Picture 22" descr="16"/>
          <p:cNvPicPr>
            <a:picLocks noGrp="1" noChangeAspect="1" noChangeArrowheads="1"/>
          </p:cNvPicPr>
          <p:nvPr>
            <p:ph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362200"/>
            <a:ext cx="4191000" cy="2667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Mars - Wikipe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2200"/>
            <a:ext cx="3276600" cy="263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486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56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6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3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5" grpId="1" animBg="1"/>
      <p:bldP spid="13316" grpId="0" animBg="1"/>
      <p:bldP spid="13317" grpId="0"/>
      <p:bldP spid="13322" grpId="0"/>
      <p:bldP spid="133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Resea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3" y="381000"/>
            <a:ext cx="4811713" cy="4800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2" name="AutoShape 4"/>
          <p:cNvSpPr>
            <a:spLocks noChangeArrowheads="1"/>
          </p:cNvSpPr>
          <p:nvPr/>
        </p:nvSpPr>
        <p:spPr bwMode="auto">
          <a:xfrm>
            <a:off x="4878029" y="0"/>
            <a:ext cx="4267200" cy="3077497"/>
          </a:xfrm>
          <a:prstGeom prst="cloudCallout">
            <a:avLst>
              <a:gd name="adj1" fmla="val -46127"/>
              <a:gd name="adj2" fmla="val 55449"/>
            </a:avLst>
          </a:prstGeom>
          <a:solidFill>
            <a:srgbClr val="FFFFCC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A:  What will have happened by the end of the 21st century?</a:t>
            </a:r>
          </a:p>
          <a:p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endParaRPr lang="en-US" altLang="en-US" sz="2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30053" name="AutoShape 5"/>
          <p:cNvSpPr>
            <a:spLocks noChangeArrowheads="1"/>
          </p:cNvSpPr>
          <p:nvPr/>
        </p:nvSpPr>
        <p:spPr bwMode="auto">
          <a:xfrm>
            <a:off x="4230329" y="3276600"/>
            <a:ext cx="5562600" cy="2590800"/>
          </a:xfrm>
          <a:prstGeom prst="cloudCallout">
            <a:avLst>
              <a:gd name="adj1" fmla="val -57963"/>
              <a:gd name="adj2" fmla="val 22713"/>
            </a:avLst>
          </a:prstGeom>
          <a:solidFill>
            <a:srgbClr val="FFFF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algn="ctr"/>
            <a:r>
              <a:rPr lang="en-US" altLang="en-US" sz="2800" b="1" dirty="0" smtClean="0"/>
              <a:t> B: The scientists/ find/ a cure/ the common cold</a:t>
            </a:r>
            <a:endParaRPr lang="en-US" altLang="en-US" sz="2800" dirty="0">
              <a:latin typeface="Arial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28600" y="0"/>
            <a:ext cx="3674806" cy="17526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FF0000"/>
                </a:solidFill>
              </a:rPr>
              <a:t>Vocabulary: </a:t>
            </a:r>
          </a:p>
          <a:p>
            <a:pPr marL="285750" indent="-285750" algn="ctr">
              <a:buFontTx/>
              <a:buChar char="-"/>
            </a:pPr>
            <a:r>
              <a:rPr lang="en-US" sz="2400" b="1" dirty="0" smtClean="0">
                <a:solidFill>
                  <a:srgbClr val="FFC000"/>
                </a:solidFill>
              </a:rPr>
              <a:t>Cure</a:t>
            </a:r>
            <a:r>
              <a:rPr lang="en-US" sz="2400" b="1" dirty="0" smtClean="0">
                <a:solidFill>
                  <a:schemeClr val="tx1"/>
                </a:solidFill>
              </a:rPr>
              <a:t>/</a:t>
            </a:r>
            <a:r>
              <a:rPr lang="en-US" sz="2400" b="1" dirty="0" err="1" smtClean="0">
                <a:solidFill>
                  <a:schemeClr val="tx1"/>
                </a:solidFill>
              </a:rPr>
              <a:t>kjʊər</a:t>
            </a:r>
            <a:r>
              <a:rPr lang="en-US" sz="2400" b="1" dirty="0" smtClean="0">
                <a:solidFill>
                  <a:schemeClr val="tx1"/>
                </a:solidFill>
              </a:rPr>
              <a:t>/ </a:t>
            </a:r>
            <a:r>
              <a:rPr lang="en-US" sz="2400" b="1" dirty="0">
                <a:solidFill>
                  <a:schemeClr val="tx1"/>
                </a:solidFill>
              </a:rPr>
              <a:t> /</a:t>
            </a:r>
            <a:r>
              <a:rPr lang="en-US" sz="2400" b="1" dirty="0" err="1">
                <a:solidFill>
                  <a:schemeClr val="tx1"/>
                </a:solidFill>
              </a:rPr>
              <a:t>kjʊr</a:t>
            </a:r>
            <a:r>
              <a:rPr lang="en-US" sz="2400" b="1" dirty="0" smtClean="0">
                <a:solidFill>
                  <a:schemeClr val="tx1"/>
                </a:solidFill>
              </a:rPr>
              <a:t>/ (</a:t>
            </a:r>
            <a:r>
              <a:rPr lang="en-US" sz="2400" b="1" dirty="0" err="1" smtClean="0">
                <a:solidFill>
                  <a:schemeClr val="tx1"/>
                </a:solidFill>
              </a:rPr>
              <a:t>n,v</a:t>
            </a:r>
            <a:r>
              <a:rPr lang="en-US" sz="2400" b="1" dirty="0" smtClean="0">
                <a:solidFill>
                  <a:schemeClr val="tx1"/>
                </a:solidFill>
              </a:rPr>
              <a:t>):</a:t>
            </a:r>
          </a:p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</a:rPr>
              <a:t>cách</a:t>
            </a:r>
            <a:r>
              <a:rPr lang="en-US" sz="2400" b="1" dirty="0" smtClean="0">
                <a:solidFill>
                  <a:schemeClr val="accent4"/>
                </a:solidFill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</a:rPr>
              <a:t>điều</a:t>
            </a:r>
            <a:r>
              <a:rPr lang="en-US" sz="2400" b="1" dirty="0" smtClean="0">
                <a:solidFill>
                  <a:schemeClr val="accent4"/>
                </a:solidFill>
              </a:rPr>
              <a:t> </a:t>
            </a:r>
            <a:r>
              <a:rPr lang="en-US" sz="2400" b="1" dirty="0" err="1" smtClean="0">
                <a:solidFill>
                  <a:schemeClr val="accent4"/>
                </a:solidFill>
              </a:rPr>
              <a:t>trị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799" y="3709750"/>
            <a:ext cx="4267201" cy="21236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FF0000"/>
                </a:solidFill>
              </a:rPr>
              <a:t>B:</a:t>
            </a:r>
            <a:r>
              <a:rPr lang="en-US" altLang="en-US" sz="3200" dirty="0">
                <a:solidFill>
                  <a:srgbClr val="FF0000"/>
                </a:solidFill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scientists will  have found a cure </a:t>
            </a:r>
          </a:p>
          <a:p>
            <a:r>
              <a:rPr lang="en-US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for the common </a:t>
            </a:r>
            <a:r>
              <a:rPr lang="en-US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cold. </a:t>
            </a:r>
            <a:endParaRPr lang="en-US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</a:pPr>
            <a:endParaRPr lang="en-US" altLang="en-US" dirty="0">
              <a:solidFill>
                <a:srgbClr val="FF0000"/>
              </a:solidFill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775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0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2" grpId="0" animBg="1"/>
      <p:bldP spid="130053" grpId="0" animBg="1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457200" y="457200"/>
            <a:ext cx="8305800" cy="2990850"/>
            <a:chOff x="240" y="432"/>
            <a:chExt cx="5232" cy="2316"/>
          </a:xfrm>
        </p:grpSpPr>
        <p:pic>
          <p:nvPicPr>
            <p:cNvPr id="61443" name="Picture 3" descr="moon"/>
            <p:cNvPicPr>
              <a:picLocks noChangeAspect="1" noChangeArrowheads="1"/>
            </p:cNvPicPr>
            <p:nvPr/>
          </p:nvPicPr>
          <p:blipFill>
            <a:blip r:embed="rId3">
              <a:lum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432"/>
              <a:ext cx="2170" cy="230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44" name="Picture 4" descr="syd-mead-future-doha-qatar1"/>
            <p:cNvPicPr>
              <a:picLocks noChangeAspect="1" noChangeArrowheads="1"/>
            </p:cNvPicPr>
            <p:nvPr/>
          </p:nvPicPr>
          <p:blipFill>
            <a:blip r:embed="rId4">
              <a:lum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443"/>
              <a:ext cx="3024" cy="230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1448" name="AutoShape 8"/>
          <p:cNvSpPr>
            <a:spLocks noChangeArrowheads="1"/>
          </p:cNvSpPr>
          <p:nvPr/>
        </p:nvSpPr>
        <p:spPr bwMode="auto">
          <a:xfrm>
            <a:off x="-304800" y="3714750"/>
            <a:ext cx="4267200" cy="2438400"/>
          </a:xfrm>
          <a:prstGeom prst="cloudCallout">
            <a:avLst>
              <a:gd name="adj1" fmla="val -2046"/>
              <a:gd name="adj2" fmla="val -52931"/>
            </a:avLst>
          </a:prstGeom>
          <a:solidFill>
            <a:srgbClr val="FFFFCC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r>
              <a:rPr lang="en-US" altLang="en-US" sz="2800" b="1" dirty="0"/>
              <a:t>A:  What will have happened by the end of the 21st century?</a:t>
            </a:r>
          </a:p>
          <a:p>
            <a:r>
              <a:rPr lang="en-US" altLang="en-US" sz="2800" b="1" dirty="0">
                <a:solidFill>
                  <a:srgbClr val="0000FF"/>
                </a:solidFill>
              </a:rPr>
              <a:t> </a:t>
            </a:r>
            <a:endParaRPr lang="en-US" altLang="en-US" sz="28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61447" name="AutoShape 7"/>
          <p:cNvSpPr>
            <a:spLocks noChangeArrowheads="1"/>
          </p:cNvSpPr>
          <p:nvPr/>
        </p:nvSpPr>
        <p:spPr bwMode="auto">
          <a:xfrm>
            <a:off x="3581400" y="3448050"/>
            <a:ext cx="5562600" cy="2971800"/>
          </a:xfrm>
          <a:prstGeom prst="cloudCallout">
            <a:avLst>
              <a:gd name="adj1" fmla="val 9319"/>
              <a:gd name="adj2" fmla="val -57319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r>
              <a:rPr lang="en-US" altLang="en-US" sz="3200" b="1" dirty="0"/>
              <a:t>B:  The third new moon city / the moon/ be opened. </a:t>
            </a:r>
          </a:p>
          <a:p>
            <a:pPr eaLnBrk="1" hangingPunct="1"/>
            <a:endParaRPr lang="en-US" altLang="en-US" sz="2800" dirty="0">
              <a:latin typeface="Arial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62400" y="3886200"/>
            <a:ext cx="4603698" cy="15240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</a:rPr>
              <a:t>B: The </a:t>
            </a:r>
            <a:r>
              <a:rPr lang="en-US" altLang="en-US" sz="3200" b="1" dirty="0">
                <a:solidFill>
                  <a:srgbClr val="FF0000"/>
                </a:solidFill>
              </a:rPr>
              <a:t>third new moon city on the moon will have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been opened.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700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8" grpId="0" animBg="1"/>
      <p:bldP spid="61447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ord - Happy 150th birthday Mr. Henry Ford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4420" y="457201"/>
            <a:ext cx="425958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1" y="457200"/>
            <a:ext cx="4763729" cy="3657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0" name="AutoShape 4"/>
          <p:cNvSpPr>
            <a:spLocks noChangeArrowheads="1"/>
          </p:cNvSpPr>
          <p:nvPr/>
        </p:nvSpPr>
        <p:spPr bwMode="auto">
          <a:xfrm>
            <a:off x="-152400" y="4419600"/>
            <a:ext cx="4267200" cy="2438400"/>
          </a:xfrm>
          <a:prstGeom prst="cloudCallout">
            <a:avLst>
              <a:gd name="adj1" fmla="val 3907"/>
              <a:gd name="adj2" fmla="val -56315"/>
            </a:avLst>
          </a:prstGeom>
          <a:solidFill>
            <a:srgbClr val="FFFFCC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 sz="2800" b="1" dirty="0"/>
              <a:t>A:  What will have happened by the end of the 21st century?</a:t>
            </a:r>
          </a:p>
          <a:p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endParaRPr lang="en-US" altLang="en-US" sz="28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32101" name="AutoShape 5"/>
          <p:cNvSpPr>
            <a:spLocks noChangeArrowheads="1"/>
          </p:cNvSpPr>
          <p:nvPr/>
        </p:nvSpPr>
        <p:spPr bwMode="auto">
          <a:xfrm>
            <a:off x="4785360" y="4338237"/>
            <a:ext cx="6019800" cy="2438400"/>
          </a:xfrm>
          <a:prstGeom prst="cloudCallout">
            <a:avLst>
              <a:gd name="adj1" fmla="val -10204"/>
              <a:gd name="adj2" fmla="val -70380"/>
            </a:avLst>
          </a:prstGeom>
          <a:solidFill>
            <a:srgbClr val="FFFF00"/>
          </a:solidFill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r>
              <a:rPr lang="en-US" altLang="en-US" sz="2800" b="1" dirty="0">
                <a:solidFill>
                  <a:srgbClr val="9900CC"/>
                </a:solidFill>
              </a:rPr>
              <a:t> </a:t>
            </a:r>
            <a:endParaRPr lang="en-US" altLang="en-US" sz="32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4704562"/>
            <a:ext cx="4343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  B: The world citizens/ celebrate/ </a:t>
            </a:r>
            <a:r>
              <a:rPr lang="en-US" altLang="en-US" sz="3200" b="1" dirty="0"/>
              <a:t>150</a:t>
            </a:r>
            <a:r>
              <a:rPr lang="en-US" altLang="en-US" sz="3200" b="1" baseline="30000" dirty="0"/>
              <a:t>th</a:t>
            </a:r>
            <a:r>
              <a:rPr lang="en-US" altLang="en-US" sz="3200" b="1" dirty="0"/>
              <a:t> </a:t>
            </a:r>
            <a:r>
              <a:rPr lang="en-US" altLang="en-US" sz="3200" b="1" dirty="0" smtClean="0"/>
              <a:t>birthdays. </a:t>
            </a:r>
            <a:endParaRPr lang="en-US" altLang="en-US" sz="3200" b="1" dirty="0">
              <a:latin typeface="Arial" charset="0"/>
            </a:endParaRPr>
          </a:p>
          <a:p>
            <a:endParaRPr lang="en-US" sz="3200" dirty="0"/>
          </a:p>
        </p:txBody>
      </p:sp>
      <p:sp>
        <p:nvSpPr>
          <p:cNvPr id="8" name="Rounded Rectangle 7"/>
          <p:cNvSpPr/>
          <p:nvPr/>
        </p:nvSpPr>
        <p:spPr>
          <a:xfrm>
            <a:off x="2963197" y="-59977"/>
            <a:ext cx="3674806" cy="1752600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solidFill>
                  <a:srgbClr val="FF0000"/>
                </a:solidFill>
              </a:rPr>
              <a:t>Vocabulary: </a:t>
            </a:r>
          </a:p>
          <a:p>
            <a:pPr marL="285750" indent="-285750" algn="ctr">
              <a:buFontTx/>
              <a:buChar char="-"/>
            </a:pPr>
            <a:r>
              <a:rPr lang="en-US" sz="2400" b="1" dirty="0" smtClean="0">
                <a:solidFill>
                  <a:srgbClr val="FFC000"/>
                </a:solidFill>
              </a:rPr>
              <a:t>Citizen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/>
              <a:t>/</a:t>
            </a:r>
            <a:r>
              <a:rPr lang="en-US" sz="2400" b="1" dirty="0" smtClean="0">
                <a:solidFill>
                  <a:schemeClr val="tx1"/>
                </a:solidFill>
              </a:rPr>
              <a:t>/ˈ</a:t>
            </a:r>
            <a:r>
              <a:rPr lang="en-US" sz="2400" b="1" dirty="0" err="1">
                <a:solidFill>
                  <a:schemeClr val="tx1"/>
                </a:solidFill>
              </a:rPr>
              <a:t>sɪt.ɪ.zən</a:t>
            </a:r>
            <a:r>
              <a:rPr lang="en-US" sz="2400" b="1" dirty="0" smtClean="0">
                <a:solidFill>
                  <a:schemeClr val="tx1"/>
                </a:solidFill>
              </a:rPr>
              <a:t>/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  /ˈ</a:t>
            </a:r>
            <a:r>
              <a:rPr lang="en-US" sz="2400" b="1" dirty="0" err="1" smtClean="0">
                <a:solidFill>
                  <a:schemeClr val="tx1"/>
                </a:solidFill>
              </a:rPr>
              <a:t>sɪt</a:t>
            </a:r>
            <a:r>
              <a:rPr lang="en-US" sz="2400" b="1" dirty="0">
                <a:solidFill>
                  <a:schemeClr val="tx1"/>
                </a:solidFill>
              </a:rPr>
              <a:t>̬.</a:t>
            </a:r>
            <a:r>
              <a:rPr lang="en-US" sz="2400" b="1" dirty="0" err="1">
                <a:solidFill>
                  <a:schemeClr val="tx1"/>
                </a:solidFill>
              </a:rPr>
              <a:t>ə.zən</a:t>
            </a:r>
            <a:r>
              <a:rPr lang="en-US" sz="2400" b="1" dirty="0">
                <a:solidFill>
                  <a:schemeClr val="tx1"/>
                </a:solidFill>
              </a:rPr>
              <a:t>/</a:t>
            </a:r>
            <a:r>
              <a:rPr lang="en-US" sz="2400" b="1" dirty="0" smtClean="0">
                <a:solidFill>
                  <a:schemeClr val="tx1"/>
                </a:solidFill>
              </a:rPr>
              <a:t> (n)</a:t>
            </a: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công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dân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47519" y="4748980"/>
            <a:ext cx="4876800" cy="177963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en-US" sz="3200" b="1" dirty="0" smtClean="0">
                <a:solidFill>
                  <a:srgbClr val="FF0000"/>
                </a:solidFill>
              </a:rPr>
              <a:t>B: The </a:t>
            </a:r>
            <a:r>
              <a:rPr lang="en-US" altLang="en-US" sz="3200" b="1" dirty="0">
                <a:solidFill>
                  <a:srgbClr val="FF0000"/>
                </a:solidFill>
              </a:rPr>
              <a:t>world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citizens </a:t>
            </a:r>
            <a:r>
              <a:rPr lang="en-US" altLang="en-US" sz="3200" b="1" dirty="0">
                <a:solidFill>
                  <a:srgbClr val="FF0000"/>
                </a:solidFill>
              </a:rPr>
              <a:t>will have celebrated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their </a:t>
            </a:r>
            <a:r>
              <a:rPr lang="en-US" altLang="en-US" sz="3200" b="1" dirty="0">
                <a:solidFill>
                  <a:srgbClr val="FF0000"/>
                </a:solidFill>
              </a:rPr>
              <a:t>150</a:t>
            </a:r>
            <a:r>
              <a:rPr lang="en-US" altLang="en-US" sz="3200" b="1" baseline="30000" dirty="0">
                <a:solidFill>
                  <a:srgbClr val="FF0000"/>
                </a:solidFill>
              </a:rPr>
              <a:t>th</a:t>
            </a:r>
            <a:r>
              <a:rPr lang="en-US" altLang="en-US" sz="3200" b="1" dirty="0">
                <a:solidFill>
                  <a:srgbClr val="FF0000"/>
                </a:solidFill>
              </a:rPr>
              <a:t>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birthdays.</a:t>
            </a:r>
            <a:endParaRPr lang="en-US" altLang="en-US" sz="3200" b="1" dirty="0">
              <a:solidFill>
                <a:srgbClr val="FF0000"/>
              </a:solidFill>
              <a:latin typeface="Arial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0415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2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0" grpId="0" animBg="1"/>
      <p:bldP spid="132101" grpId="0" animBg="1"/>
      <p:bldP spid="3" grpId="0"/>
      <p:bldP spid="8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n-US" altLang="en-US" b="1" u="sng" dirty="0">
                <a:solidFill>
                  <a:schemeClr val="bg1"/>
                </a:solidFill>
              </a:rPr>
              <a:t>Task </a:t>
            </a:r>
            <a:r>
              <a:rPr lang="en-US" altLang="en-US" b="1" u="sng" dirty="0" smtClean="0">
                <a:solidFill>
                  <a:schemeClr val="bg1"/>
                </a:solidFill>
              </a:rPr>
              <a:t>2</a:t>
            </a:r>
            <a:r>
              <a:rPr lang="en-US" altLang="en-US" b="1" dirty="0" smtClean="0">
                <a:solidFill>
                  <a:schemeClr val="bg1"/>
                </a:solidFill>
              </a:rPr>
              <a:t>: </a:t>
            </a:r>
            <a:r>
              <a:rPr lang="en-US" altLang="en-US" b="1" dirty="0">
                <a:solidFill>
                  <a:schemeClr val="bg1"/>
                </a:solidFill>
              </a:rPr>
              <a:t>Making </a:t>
            </a:r>
            <a:r>
              <a:rPr lang="en-US" altLang="en-US" b="1" dirty="0" smtClean="0">
                <a:solidFill>
                  <a:schemeClr val="bg1"/>
                </a:solidFill>
              </a:rPr>
              <a:t>predictions </a:t>
            </a:r>
            <a:r>
              <a:rPr lang="en-US" altLang="en-US" b="1" dirty="0">
                <a:solidFill>
                  <a:schemeClr val="bg1"/>
                </a:solidFill>
              </a:rPr>
              <a:t>about the life </a:t>
            </a:r>
            <a:r>
              <a:rPr lang="en-US" altLang="en-US" b="1" dirty="0" smtClean="0">
                <a:solidFill>
                  <a:schemeClr val="bg1"/>
                </a:solidFill>
              </a:rPr>
              <a:t>in the next 80 years. ( in 2100)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Group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9113989"/>
              </p:ext>
            </p:extLst>
          </p:nvPr>
        </p:nvGraphicFramePr>
        <p:xfrm>
          <a:off x="533400" y="2057400"/>
          <a:ext cx="8610600" cy="4718304"/>
        </p:xfrm>
        <a:graphic>
          <a:graphicData uri="http://schemas.openxmlformats.org/drawingml/2006/table">
            <a:tbl>
              <a:tblPr/>
              <a:tblGrid>
                <a:gridCol w="3860800"/>
                <a:gridCol w="4749800"/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express a personal idea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 show probability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2621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I my opinion,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As far as I know,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As far as I’m concerned,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To be honest I think,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From my point of view,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To my knowledge,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Personally I think,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It’s (un)likely that + Clause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 + be + (un)likely + to 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In all likelihood/Probably + Clause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It’s (un)doubted that +Clause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I doubt that +Clause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I’m (not) sure that +Clause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S + might/ could…+ </a:t>
                      </a:r>
                      <a:r>
                        <a:rPr kumimoji="0" lang="en-US" alt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Vbare</a:t>
                      </a:r>
                      <a:endParaRPr kumimoji="0" lang="en-US" alt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Perhaps/ Possibly, + Clause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2935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4983163"/>
          </a:xfrm>
          <a:solidFill>
            <a:srgbClr val="002060"/>
          </a:solidFill>
        </p:spPr>
        <p:txBody>
          <a:bodyPr/>
          <a:lstStyle/>
          <a:p>
            <a:pPr>
              <a:buFontTx/>
              <a:buNone/>
            </a:pPr>
            <a:r>
              <a:rPr lang="en-US" altLang="en-US" sz="3600" b="1" u="sng" dirty="0">
                <a:solidFill>
                  <a:srgbClr val="FFFF00"/>
                </a:solidFill>
              </a:rPr>
              <a:t>Example:</a:t>
            </a:r>
          </a:p>
          <a:p>
            <a:pPr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  <a:cs typeface="Arial" charset="0"/>
              </a:rPr>
              <a:t>A: What will our life be </a:t>
            </a:r>
            <a:r>
              <a:rPr lang="en-US" altLang="en-US" sz="3600" b="1" dirty="0" smtClean="0">
                <a:solidFill>
                  <a:srgbClr val="FFFF00"/>
                </a:solidFill>
                <a:cs typeface="Arial" charset="0"/>
              </a:rPr>
              <a:t>80 </a:t>
            </a:r>
            <a:r>
              <a:rPr lang="en-US" altLang="en-US" sz="3600" b="1" dirty="0">
                <a:solidFill>
                  <a:srgbClr val="FFFF00"/>
                </a:solidFill>
                <a:cs typeface="Arial" charset="0"/>
              </a:rPr>
              <a:t>years from now?</a:t>
            </a:r>
          </a:p>
          <a:p>
            <a:pPr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cs typeface="Arial" charset="0"/>
              </a:rPr>
              <a:t>B</a:t>
            </a:r>
            <a:r>
              <a:rPr lang="en-US" altLang="en-US" sz="3600" b="1" dirty="0" smtClean="0">
                <a:solidFill>
                  <a:schemeClr val="bg1"/>
                </a:solidFill>
                <a:cs typeface="Arial" charset="0"/>
              </a:rPr>
              <a:t>: </a:t>
            </a:r>
            <a:r>
              <a:rPr lang="en-US" altLang="en-US" sz="3600" b="1" dirty="0" smtClean="0">
                <a:solidFill>
                  <a:srgbClr val="FFFFFF"/>
                </a:solidFill>
                <a:cs typeface="Arial" charset="0"/>
              </a:rPr>
              <a:t>It’s likely that  </a:t>
            </a:r>
            <a:r>
              <a:rPr lang="en-US" altLang="en-US" sz="3600" b="1" dirty="0">
                <a:solidFill>
                  <a:srgbClr val="FFFF00"/>
                </a:solidFill>
                <a:cs typeface="Arial" charset="0"/>
              </a:rPr>
              <a:t>cars will have been running on sea water.</a:t>
            </a:r>
          </a:p>
          <a:p>
            <a:pPr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  <a:cs typeface="Arial" charset="0"/>
              </a:rPr>
              <a:t>A: Why?</a:t>
            </a:r>
          </a:p>
          <a:p>
            <a:pPr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cs typeface="Arial" charset="0"/>
              </a:rPr>
              <a:t>B:</a:t>
            </a:r>
            <a:r>
              <a:rPr lang="en-US" altLang="en-US" sz="3600" b="1" dirty="0">
                <a:solidFill>
                  <a:srgbClr val="FFFF00"/>
                </a:solidFill>
                <a:cs typeface="Arial" charset="0"/>
              </a:rPr>
              <a:t> </a:t>
            </a:r>
            <a:r>
              <a:rPr lang="en-US" altLang="en-US" sz="3600" b="1" dirty="0">
                <a:solidFill>
                  <a:srgbClr val="FFFFFF"/>
                </a:solidFill>
                <a:cs typeface="Arial" charset="0"/>
              </a:rPr>
              <a:t>Because of </a:t>
            </a:r>
            <a:r>
              <a:rPr lang="en-US" altLang="en-US" sz="3600" b="1" dirty="0">
                <a:solidFill>
                  <a:srgbClr val="FFFF00"/>
                </a:solidFill>
                <a:cs typeface="Arial" charset="0"/>
              </a:rPr>
              <a:t>the development in science and technology.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191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0" y="0"/>
            <a:ext cx="9602309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en-US" sz="28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Task </a:t>
            </a:r>
            <a:r>
              <a:rPr lang="en-US" altLang="en-US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2</a:t>
            </a:r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: </a:t>
            </a: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making </a:t>
            </a:r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predictions </a:t>
            </a: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about the life in </a:t>
            </a:r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80 </a:t>
            </a:r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years</a:t>
            </a:r>
          </a:p>
          <a:p>
            <a:r>
              <a:rPr lang="en-US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itchFamily="66" charset="0"/>
              </a:rPr>
              <a:t>			(work in 4 big groups)</a:t>
            </a: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0" y="2141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>
              <a:latin typeface="Arial" charset="0"/>
            </a:endParaRPr>
          </a:p>
        </p:txBody>
      </p:sp>
      <p:sp>
        <p:nvSpPr>
          <p:cNvPr id="124932" name="Rectangle 4"/>
          <p:cNvSpPr>
            <a:spLocks noChangeArrowheads="1"/>
          </p:cNvSpPr>
          <p:nvPr/>
        </p:nvSpPr>
        <p:spPr bwMode="auto">
          <a:xfrm>
            <a:off x="0" y="454183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altLang="en-US">
              <a:latin typeface="Arial" charset="0"/>
            </a:endParaRPr>
          </a:p>
        </p:txBody>
      </p:sp>
      <p:graphicFrame>
        <p:nvGraphicFramePr>
          <p:cNvPr id="124960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6519971"/>
              </p:ext>
            </p:extLst>
          </p:nvPr>
        </p:nvGraphicFramePr>
        <p:xfrm>
          <a:off x="0" y="954107"/>
          <a:ext cx="8991600" cy="11026756"/>
        </p:xfrm>
        <a:graphic>
          <a:graphicData uri="http://schemas.openxmlformats.org/drawingml/2006/table">
            <a:tbl>
              <a:tblPr/>
              <a:tblGrid>
                <a:gridCol w="2209800"/>
                <a:gridCol w="2286000"/>
                <a:gridCol w="2362200"/>
                <a:gridCol w="2133600"/>
              </a:tblGrid>
              <a:tr h="59038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G1:   Medical field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84654"/>
                          </a:solidFill>
                          <a:effectLst/>
                          <a:latin typeface="Arial" charset="0"/>
                        </a:rPr>
                        <a:t>G2:  Transport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Arial" charset="0"/>
                        </a:rPr>
                        <a:t>G3:  At Work – In life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G4:  Education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22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4956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298" y="3952080"/>
            <a:ext cx="1943101" cy="2333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59" name="Picture 3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1679511"/>
            <a:ext cx="1981200" cy="190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uyển Nhân viên Kinh doanh làm việc tại company health medical care.,lt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905000"/>
            <a:ext cx="1428750" cy="228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Robotics like technologies will bring paradigm shift in healthcare -  eHealth Magaz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97" y="3823827"/>
            <a:ext cx="2273098" cy="2901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uture Work/Technology 2050 – The Millennium Projec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936" y="1778248"/>
            <a:ext cx="1933664" cy="217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he Future of Education 2050: 7 Things That Will Change – NerdyMates.co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199" y="1859843"/>
            <a:ext cx="2015947" cy="175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he classroom of the future | Education – Gulf New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988" y="3962400"/>
            <a:ext cx="1865212" cy="232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THE FUTURE OF WORK – PID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THE FUTURE OF WORK – PID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0" descr="THE FUTURE OF WORK – PID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4" name="Picture 12" descr="THE FUTURE OF WORK – PIDC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698" y="4107566"/>
            <a:ext cx="2205536" cy="233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969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9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3236" y="457200"/>
            <a:ext cx="5757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III. POST SPEAKING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0" name="Picture 4" descr="No War Sign With Modern Tank On White Background. Vector Illustration.  Royalty Free Cliparts, Vectors, And Stock Illustration. Image 29727411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55340"/>
            <a:ext cx="3997484" cy="330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o To Pollution (@NO2POLLUTION) | Twi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55340"/>
            <a:ext cx="3733800" cy="298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o plastic sign. Say no plastic bags and bottles emblem, stop plastics  waste pollution vector icon, saving nature symbol design on white Stock  Vector Image &amp; Art - Alam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478" y="4302842"/>
            <a:ext cx="3531054" cy="253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ppy earth gif | Kỳ ảo, Hình ảnh, Môi trườ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096" y="4322506"/>
            <a:ext cx="3118904" cy="253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appy earth gif | Kỳ ảo, Hình ảnh, Môi trường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2196"/>
            <a:ext cx="2743200" cy="231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639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IV. HOMEWORK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by heart structures, vocabulary in Speaking part.</a:t>
            </a:r>
          </a:p>
          <a:p>
            <a:r>
              <a:rPr lang="en-US" dirty="0" smtClean="0"/>
              <a:t>Prepare for part C. Listening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803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16"/>
            <a:ext cx="9144000" cy="68580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-51620"/>
            <a:ext cx="4572000" cy="3485536"/>
            <a:chOff x="0" y="0"/>
            <a:chExt cx="4572000" cy="3433916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4572000" cy="3433916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96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499273" y="672916"/>
              <a:ext cx="756938" cy="1446550"/>
            </a:xfrm>
            <a:prstGeom prst="rect">
              <a:avLst/>
            </a:prstGeom>
            <a:noFill/>
            <a:effectLst>
              <a:reflection blurRad="6350" stA="50000" endA="300" endPos="90000" dist="50800" dir="5400000" sy="-100000" algn="bl" rotWithShape="0"/>
            </a:effectLst>
          </p:spPr>
          <p:txBody>
            <a:bodyPr wrap="none" lIns="91440" tIns="45720" rIns="91440" bIns="45720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8800" b="1" dirty="0" smtClean="0">
                  <a:ln w="11430"/>
                  <a:solidFill>
                    <a:srgbClr val="FF000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  <a:hlinkClick r:id="rId3" action="ppaction://hlinksldjump"/>
                </a:rPr>
                <a:t>1</a:t>
              </a:r>
              <a:endParaRPr lang="en-US" sz="88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572000" y="0"/>
            <a:ext cx="4572000" cy="343391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90365" y="722702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  <a:reflection blurRad="6350" stA="60000" endA="900" endPos="58000" dir="5400000" sy="-100000" algn="bl" rotWithShape="0"/>
                </a:effectLst>
                <a:hlinkClick r:id="rId4" action="ppaction://hlinksldjump"/>
              </a:rPr>
              <a:t>2</a:t>
            </a:r>
            <a:endParaRPr lang="en-US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0" y="3433916"/>
            <a:ext cx="4572000" cy="3429000"/>
            <a:chOff x="0" y="3433916"/>
            <a:chExt cx="4572000" cy="3429000"/>
          </a:xfrm>
        </p:grpSpPr>
        <p:sp>
          <p:nvSpPr>
            <p:cNvPr id="7" name="Rectangle 6"/>
            <p:cNvSpPr/>
            <p:nvPr/>
          </p:nvSpPr>
          <p:spPr>
            <a:xfrm>
              <a:off x="0" y="3433916"/>
              <a:ext cx="4572000" cy="34290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257862" y="4766024"/>
              <a:ext cx="704039" cy="132343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>
                  <a:rot lat="0" lon="0" rev="0"/>
                </a:camera>
                <a:lightRig rig="contrasting" dir="t">
                  <a:rot lat="0" lon="0" rev="4500000"/>
                </a:lightRig>
              </a:scene3d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8000" b="1" cap="all" spc="0" dirty="0" smtClean="0">
                  <a:ln w="0"/>
                  <a:solidFill>
                    <a:schemeClr val="tx2">
                      <a:lumMod val="50000"/>
                    </a:schemeClr>
                  </a:solidFill>
                  <a:effectLst>
                    <a:reflection blurRad="12700" stA="50000" endPos="50000" dist="5000" dir="5400000" sy="-100000" rotWithShape="0"/>
                  </a:effectLst>
                  <a:hlinkClick r:id="rId5" action="ppaction://hlinksldjump"/>
                </a:rPr>
                <a:t>3</a:t>
              </a:r>
              <a:endParaRPr lang="en-US" sz="8000" b="1" cap="all" spc="0" dirty="0">
                <a:ln w="0"/>
                <a:solidFill>
                  <a:schemeClr val="tx2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572000" y="3433916"/>
            <a:ext cx="4572000" cy="3424084"/>
            <a:chOff x="4572000" y="3433916"/>
            <a:chExt cx="4572000" cy="3424084"/>
          </a:xfrm>
        </p:grpSpPr>
        <p:sp>
          <p:nvSpPr>
            <p:cNvPr id="8" name="Rectangle 7"/>
            <p:cNvSpPr/>
            <p:nvPr/>
          </p:nvSpPr>
          <p:spPr>
            <a:xfrm>
              <a:off x="4572000" y="3433916"/>
              <a:ext cx="4572000" cy="3424084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58000" y="4642913"/>
              <a:ext cx="756938" cy="144655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88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  <a:reflection blurRad="6350" stA="50000" endA="300" endPos="50000" dist="29997" dir="5400000" sy="-100000" algn="bl" rotWithShape="0"/>
                  </a:effectLst>
                  <a:hlinkClick r:id="rId6" action="ppaction://hlinksldjump"/>
                </a:rPr>
                <a:t>4</a:t>
              </a:r>
              <a:endParaRPr lang="en-US" sz="8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</a:endParaRPr>
            </a:p>
          </p:txBody>
        </p:sp>
      </p:grp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3124200" y="2014013"/>
            <a:ext cx="3352800" cy="26289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KEY WORD: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5 letters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7184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519"/>
            <a:ext cx="7281579" cy="6674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6170911" y="228600"/>
            <a:ext cx="2941134" cy="92333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space</a:t>
            </a:r>
            <a:endParaRPr lang="en-US" sz="5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090219" y="2819400"/>
            <a:ext cx="3453581" cy="5759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365080" y="3515032"/>
            <a:ext cx="3778920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astronaut</a:t>
            </a:r>
            <a:endParaRPr lang="en-US" sz="54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5800" y="5105400"/>
            <a:ext cx="158889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2020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1972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yd-mead-future-doha-qata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96400" cy="676513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5105400"/>
            <a:ext cx="158889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hlinkClick r:id="rId3" action="ppaction://hlinksldjump"/>
              </a:rPr>
              <a:t>2100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304800"/>
            <a:ext cx="71627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600" b="1" u="sng" dirty="0" smtClean="0">
                <a:solidFill>
                  <a:srgbClr val="FFFF00"/>
                </a:solidFill>
                <a:latin typeface=".VnTime" pitchFamily="34" charset="0"/>
              </a:rPr>
              <a:t>UNIT 8</a:t>
            </a:r>
            <a:r>
              <a:rPr lang="en-US" altLang="en-US" sz="3600" b="1" dirty="0" smtClean="0">
                <a:solidFill>
                  <a:srgbClr val="FFFF00"/>
                </a:solidFill>
                <a:latin typeface=".VnTime" pitchFamily="34" charset="0"/>
              </a:rPr>
              <a:t> : LIFE IN THE FUTURE</a:t>
            </a:r>
          </a:p>
          <a:p>
            <a:r>
              <a:rPr lang="en-US" altLang="en-US" sz="3600" dirty="0" smtClean="0">
                <a:solidFill>
                  <a:schemeClr val="bg1"/>
                </a:solidFill>
                <a:latin typeface=".VnTime" pitchFamily="34" charset="0"/>
              </a:rPr>
              <a:t>              PART </a:t>
            </a:r>
            <a:r>
              <a:rPr lang="en-US" altLang="en-US" sz="3600" b="1" dirty="0" smtClean="0">
                <a:solidFill>
                  <a:schemeClr val="bg1"/>
                </a:solidFill>
                <a:latin typeface=".VnTime" pitchFamily="34" charset="0"/>
              </a:rPr>
              <a:t>B : Speaking</a:t>
            </a:r>
          </a:p>
          <a:p>
            <a:r>
              <a:rPr lang="en-US" altLang="en-US" sz="2400" b="1" dirty="0" smtClean="0">
                <a:solidFill>
                  <a:schemeClr val="bg1"/>
                </a:solidFill>
                <a:latin typeface=".VnTime" pitchFamily="34" charset="0"/>
              </a:rPr>
              <a:t>                                </a:t>
            </a:r>
            <a:endParaRPr lang="en-US" altLang="en-US" sz="2400" b="1" dirty="0">
              <a:solidFill>
                <a:schemeClr val="bg1"/>
              </a:solidFill>
              <a:latin typeface=".VnTime" pitchFamily="34" charset="0"/>
            </a:endParaRPr>
          </a:p>
        </p:txBody>
      </p:sp>
      <p:pic>
        <p:nvPicPr>
          <p:cNvPr id="1026" name="Picture 2" descr="Ghim của Need Ice_cream!! trên doremon | Doraemon, Đồ chơi, Mè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37" y="2438396"/>
            <a:ext cx="4771104" cy="432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131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92D050"/>
                </a:solidFill>
              </a:rPr>
              <a:t>QUESTION 1: </a:t>
            </a:r>
            <a:endParaRPr lang="en-US" sz="5400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A (n)_____________ is someone </a:t>
            </a:r>
            <a:r>
              <a:rPr lang="en-US" sz="4800" b="1" dirty="0"/>
              <a:t>who always believes that good things will </a:t>
            </a:r>
            <a:r>
              <a:rPr lang="en-US" sz="4800" b="1" dirty="0" smtClean="0"/>
              <a:t>happen. 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2895600" y="1600200"/>
            <a:ext cx="2577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optimist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8-Point Star 4">
            <a:hlinkClick r:id="rId2" action="ppaction://hlinksldjump"/>
          </p:cNvPr>
          <p:cNvSpPr/>
          <p:nvPr/>
        </p:nvSpPr>
        <p:spPr>
          <a:xfrm>
            <a:off x="6096000" y="5105400"/>
            <a:ext cx="1828800" cy="1219200"/>
          </a:xfrm>
          <a:prstGeom prst="star8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807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QUESTION 2: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A (n)____________is a person who</a:t>
            </a:r>
            <a:r>
              <a:rPr lang="en-US" sz="4800" b="1" dirty="0"/>
              <a:t> thinks that bad things are more likely to </a:t>
            </a:r>
            <a:r>
              <a:rPr lang="en-US" sz="4800" b="1" dirty="0" smtClean="0"/>
              <a:t>happen</a:t>
            </a:r>
            <a:r>
              <a:rPr lang="en-US" sz="5400" b="1" dirty="0" smtClean="0"/>
              <a:t>.</a:t>
            </a:r>
            <a:r>
              <a:rPr lang="en-US" sz="5400" b="1" dirty="0"/>
              <a:t> 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2590800" y="1600200"/>
            <a:ext cx="28667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pessimist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8-Point Star 4">
            <a:hlinkClick r:id="rId2" action="ppaction://hlinksldjump"/>
          </p:cNvPr>
          <p:cNvSpPr/>
          <p:nvPr/>
        </p:nvSpPr>
        <p:spPr>
          <a:xfrm>
            <a:off x="6096000" y="5105400"/>
            <a:ext cx="1828800" cy="1219200"/>
          </a:xfrm>
          <a:prstGeom prst="star8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019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QUESTION 3: 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32766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AmazonBasics 6 kg Fully-Automatic Front Load Washing Machine (Grey/Silver,  In-built Heater, Self cleaning technology): Amazon.in: Home &amp; Kitch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14800"/>
            <a:ext cx="2096730" cy="2667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Máy rửa chén Sanaky VH-08VD - Sanaky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371600"/>
            <a:ext cx="3629891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76600" y="4147206"/>
            <a:ext cx="47652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Labour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-saving devices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8-Point Star 6">
            <a:hlinkClick r:id="rId5" action="ppaction://hlinksldjump"/>
          </p:cNvPr>
          <p:cNvSpPr/>
          <p:nvPr/>
        </p:nvSpPr>
        <p:spPr>
          <a:xfrm>
            <a:off x="7127446" y="5580141"/>
            <a:ext cx="1828800" cy="1219200"/>
          </a:xfrm>
          <a:prstGeom prst="star8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916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>
                <a:solidFill>
                  <a:srgbClr val="92D050"/>
                </a:solidFill>
              </a:rPr>
              <a:t>QUESTION 4:</a:t>
            </a:r>
            <a:r>
              <a:rPr lang="en-US" b="1" dirty="0" smtClean="0">
                <a:solidFill>
                  <a:srgbClr val="92D050"/>
                </a:solidFill>
              </a:rPr>
              <a:t/>
            </a:r>
            <a:br>
              <a:rPr lang="en-US" b="1" dirty="0" smtClean="0">
                <a:solidFill>
                  <a:srgbClr val="92D050"/>
                </a:solidFill>
              </a:rPr>
            </a:br>
            <a:r>
              <a:rPr lang="en-US" b="1" dirty="0">
                <a:solidFill>
                  <a:srgbClr val="92D050"/>
                </a:solidFill>
              </a:rPr>
              <a:t>W</a:t>
            </a:r>
            <a:r>
              <a:rPr lang="en-US" b="1" dirty="0" smtClean="0">
                <a:solidFill>
                  <a:srgbClr val="92D050"/>
                </a:solidFill>
              </a:rPr>
              <a:t>hat is it? </a:t>
            </a:r>
            <a:endParaRPr lang="en-US" dirty="0"/>
          </a:p>
        </p:txBody>
      </p:sp>
      <p:pic>
        <p:nvPicPr>
          <p:cNvPr id="3074" name="Picture 2" descr="NASA Space Shuttle Pullback: Amazon.co.uk: Toys &amp; Ga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3820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04529" y="4911213"/>
            <a:ext cx="40301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Space shuttle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8-Point Star 4">
            <a:hlinkClick r:id="rId3" action="ppaction://hlinksldjump"/>
          </p:cNvPr>
          <p:cNvSpPr/>
          <p:nvPr/>
        </p:nvSpPr>
        <p:spPr>
          <a:xfrm>
            <a:off x="7162800" y="5616677"/>
            <a:ext cx="1828800" cy="1219200"/>
          </a:xfrm>
          <a:prstGeom prst="star8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00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200" y="3733800"/>
            <a:ext cx="8458200" cy="2971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3200" b="1" u="sng" dirty="0" smtClean="0">
              <a:solidFill>
                <a:srgbClr val="FF0000"/>
              </a:solidFill>
            </a:endParaRPr>
          </a:p>
          <a:p>
            <a:endParaRPr lang="en-US" altLang="en-US" sz="3200" b="1" u="sng" dirty="0">
              <a:solidFill>
                <a:srgbClr val="FF0000"/>
              </a:solidFill>
            </a:endParaRPr>
          </a:p>
          <a:p>
            <a:r>
              <a:rPr lang="en-US" altLang="en-US" sz="3200" b="1" u="sng" dirty="0" smtClean="0">
                <a:solidFill>
                  <a:srgbClr val="FF0000"/>
                </a:solidFill>
              </a:rPr>
              <a:t>* Future Perfect</a:t>
            </a:r>
          </a:p>
          <a:p>
            <a:r>
              <a:rPr lang="en-US" altLang="en-US" sz="3200" b="1" dirty="0">
                <a:solidFill>
                  <a:srgbClr val="FF0000"/>
                </a:solidFill>
              </a:rPr>
              <a:t>Form: </a:t>
            </a:r>
          </a:p>
          <a:p>
            <a:r>
              <a:rPr lang="en-US" altLang="en-US" sz="3200" b="1" dirty="0">
                <a:solidFill>
                  <a:srgbClr val="0070C0"/>
                </a:solidFill>
              </a:rPr>
              <a:t>Active:</a:t>
            </a:r>
            <a:r>
              <a:rPr lang="en-US" altLang="en-US" sz="3200" b="1" dirty="0">
                <a:solidFill>
                  <a:srgbClr val="FF0000"/>
                </a:solidFill>
              </a:rPr>
              <a:t>	S +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will </a:t>
            </a:r>
            <a:r>
              <a:rPr lang="en-US" altLang="en-US" sz="3200" b="1" dirty="0">
                <a:solidFill>
                  <a:srgbClr val="FF0000"/>
                </a:solidFill>
              </a:rPr>
              <a:t>+ have +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Ved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/3 + O</a:t>
            </a:r>
            <a:endParaRPr lang="en-US" altLang="en-US" sz="3200" b="1" dirty="0">
              <a:solidFill>
                <a:srgbClr val="FF0000"/>
              </a:solidFill>
            </a:endParaRPr>
          </a:p>
          <a:p>
            <a:r>
              <a:rPr lang="en-US" altLang="en-US" sz="3200" b="1" dirty="0" smtClean="0">
                <a:solidFill>
                  <a:srgbClr val="0070C0"/>
                </a:solidFill>
              </a:rPr>
              <a:t>Passive</a:t>
            </a:r>
            <a:r>
              <a:rPr lang="en-US" altLang="en-US" sz="3200" b="1" dirty="0">
                <a:solidFill>
                  <a:srgbClr val="0070C0"/>
                </a:solidFill>
              </a:rPr>
              <a:t>:</a:t>
            </a:r>
            <a:r>
              <a:rPr lang="en-US" altLang="en-US" sz="3200" b="1" dirty="0">
                <a:solidFill>
                  <a:srgbClr val="FF0000"/>
                </a:solidFill>
              </a:rPr>
              <a:t>	S + 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will+ </a:t>
            </a:r>
            <a:r>
              <a:rPr lang="en-US" altLang="en-US" sz="3200" b="1" dirty="0">
                <a:solidFill>
                  <a:srgbClr val="FF0000"/>
                </a:solidFill>
              </a:rPr>
              <a:t>have been + </a:t>
            </a:r>
            <a:r>
              <a:rPr lang="en-US" altLang="en-US" sz="3200" b="1" dirty="0" err="1" smtClean="0">
                <a:solidFill>
                  <a:srgbClr val="FF0000"/>
                </a:solidFill>
              </a:rPr>
              <a:t>Ved</a:t>
            </a:r>
            <a:r>
              <a:rPr lang="en-US" altLang="en-US" sz="3200" b="1" dirty="0" smtClean="0">
                <a:solidFill>
                  <a:srgbClr val="FF0000"/>
                </a:solidFill>
              </a:rPr>
              <a:t>/3 + </a:t>
            </a:r>
          </a:p>
          <a:p>
            <a:r>
              <a:rPr lang="en-US" altLang="en-US" sz="3200" b="1" dirty="0" smtClean="0">
                <a:solidFill>
                  <a:srgbClr val="FF0000"/>
                </a:solidFill>
              </a:rPr>
              <a:t>(</a:t>
            </a:r>
            <a:r>
              <a:rPr lang="en-US" altLang="en-US" sz="3200" b="1" dirty="0">
                <a:solidFill>
                  <a:srgbClr val="FF0000"/>
                </a:solidFill>
              </a:rPr>
              <a:t>by + O)</a:t>
            </a:r>
          </a:p>
          <a:p>
            <a:endParaRPr lang="en-US" altLang="en-US" sz="3200" b="1" dirty="0">
              <a:solidFill>
                <a:srgbClr val="FF0000"/>
              </a:solidFill>
            </a:endParaRPr>
          </a:p>
          <a:p>
            <a:r>
              <a:rPr lang="en-US" altLang="en-US" sz="3200" b="1" dirty="0">
                <a:solidFill>
                  <a:srgbClr val="FF0000"/>
                </a:solidFill>
              </a:rPr>
              <a:t>							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5867400" cy="10668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alt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alt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</a:t>
            </a:r>
            <a:r>
              <a:rPr lang="en-US" alt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. Pre-speaking</a:t>
            </a:r>
            <a:r>
              <a:rPr lang="en-US" altLang="en-US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:</a:t>
            </a:r>
            <a:r>
              <a:rPr lang="en-US" alt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en-US" altLang="en-US" b="1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0" y="898582"/>
            <a:ext cx="8877300" cy="26669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b="1" u="sng" dirty="0">
                <a:solidFill>
                  <a:schemeClr val="bg1"/>
                </a:solidFill>
                <a:latin typeface="Comic Sans MS" pitchFamily="66" charset="0"/>
              </a:rPr>
              <a:t>Give the correct form of the verb in bracket and change it into the passive </a:t>
            </a:r>
            <a:r>
              <a:rPr lang="en-US" altLang="en-US" sz="2800" b="1" u="sng" dirty="0" smtClean="0">
                <a:solidFill>
                  <a:schemeClr val="bg1"/>
                </a:solidFill>
                <a:latin typeface="Comic Sans MS" pitchFamily="66" charset="0"/>
              </a:rPr>
              <a:t>voice:</a:t>
            </a:r>
          </a:p>
          <a:p>
            <a:r>
              <a:rPr lang="en-US" altLang="en-US" b="1" dirty="0" smtClean="0">
                <a:solidFill>
                  <a:srgbClr val="FFFF00"/>
                </a:solidFill>
              </a:rPr>
              <a:t>Ex: By the end of this month, I </a:t>
            </a:r>
            <a:r>
              <a:rPr lang="en-US" altLang="en-US" sz="2800" b="1" dirty="0" smtClean="0">
                <a:solidFill>
                  <a:srgbClr val="FFFF00"/>
                </a:solidFill>
              </a:rPr>
              <a:t>…………………..... (</a:t>
            </a:r>
            <a:r>
              <a:rPr lang="en-US" altLang="en-US" b="1" dirty="0" smtClean="0">
                <a:solidFill>
                  <a:srgbClr val="FFFF00"/>
                </a:solidFill>
              </a:rPr>
              <a:t>finish) my English course.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234484" y="2811231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endParaRPr lang="en-US" sz="2400" b="1" cap="none" spc="0" dirty="0">
              <a:ln/>
              <a:solidFill>
                <a:schemeClr val="bg1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07599" y="1739591"/>
            <a:ext cx="32385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</a:t>
            </a:r>
            <a:r>
              <a:rPr lang="en-US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</a:t>
            </a:r>
            <a:r>
              <a:rPr lang="en-US" sz="28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ill have finished</a:t>
            </a:r>
            <a:endParaRPr lang="en-US" sz="2400" b="1" i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811231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/>
              <a:buChar char="à"/>
            </a:pPr>
            <a:r>
              <a:rPr lang="en-US" altLang="en-US" sz="3200" b="1" dirty="0" smtClean="0">
                <a:solidFill>
                  <a:srgbClr val="FFFF00"/>
                </a:solidFill>
              </a:rPr>
              <a:t>By </a:t>
            </a:r>
            <a:r>
              <a:rPr lang="en-US" altLang="en-US" sz="3200" b="1" dirty="0">
                <a:solidFill>
                  <a:srgbClr val="FFFF00"/>
                </a:solidFill>
              </a:rPr>
              <a:t>the end of this month, my English course </a:t>
            </a:r>
            <a:endParaRPr lang="en-US" altLang="en-US" sz="3200" b="1" dirty="0" smtClean="0">
              <a:solidFill>
                <a:srgbClr val="FFFF00"/>
              </a:solidFill>
            </a:endParaRPr>
          </a:p>
          <a:p>
            <a:r>
              <a:rPr lang="en-US" altLang="en-US" sz="3200" b="1" dirty="0">
                <a:solidFill>
                  <a:srgbClr val="FFFF00"/>
                </a:solidFill>
              </a:rPr>
              <a:t> </a:t>
            </a:r>
            <a:r>
              <a:rPr lang="en-US" altLang="en-US" sz="3200" b="1" dirty="0" smtClean="0">
                <a:solidFill>
                  <a:srgbClr val="FFFF00"/>
                </a:solidFill>
              </a:rPr>
              <a:t>      </a:t>
            </a:r>
            <a:r>
              <a:rPr lang="en-US" altLang="en-US" sz="3200" b="1" dirty="0" smtClean="0">
                <a:solidFill>
                  <a:schemeClr val="bg1"/>
                </a:solidFill>
              </a:rPr>
              <a:t>will </a:t>
            </a:r>
            <a:r>
              <a:rPr lang="en-US" altLang="en-US" sz="3200" b="1" dirty="0">
                <a:solidFill>
                  <a:schemeClr val="bg1"/>
                </a:solidFill>
              </a:rPr>
              <a:t>have </a:t>
            </a:r>
            <a:r>
              <a:rPr lang="en-US" altLang="en-US" sz="3200" b="1" u="sng" dirty="0">
                <a:solidFill>
                  <a:schemeClr val="bg1"/>
                </a:solidFill>
              </a:rPr>
              <a:t>been</a:t>
            </a:r>
            <a:r>
              <a:rPr lang="en-US" altLang="en-US" sz="3200" b="1" dirty="0">
                <a:solidFill>
                  <a:schemeClr val="bg1"/>
                </a:solidFill>
              </a:rPr>
              <a:t> finished</a:t>
            </a:r>
            <a:r>
              <a:rPr lang="en-US" altLang="en-US" sz="3200" b="1" dirty="0">
                <a:solidFill>
                  <a:srgbClr val="FF0000"/>
                </a:solidFill>
              </a:rPr>
              <a:t>. </a:t>
            </a:r>
            <a:endParaRPr lang="en-US" altLang="en-US" sz="3200" b="1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10341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/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501</Words>
  <Application>Microsoft Office PowerPoint</Application>
  <PresentationFormat>On-screen Show (4:3)</PresentationFormat>
  <Paragraphs>99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QUESTION 1: </vt:lpstr>
      <vt:lpstr>QUESTION 2: </vt:lpstr>
      <vt:lpstr>QUESTION 3:  </vt:lpstr>
      <vt:lpstr>QUESTION 4: What is it? </vt:lpstr>
      <vt:lpstr> I. Pre-speaking: </vt:lpstr>
      <vt:lpstr>II. While speaking: Task 1  Look at the newspaper cuttings from the future, and say what will have happened by the end of the 21th century.</vt:lpstr>
      <vt:lpstr>PowerPoint Presentation</vt:lpstr>
      <vt:lpstr>PowerPoint Presentation</vt:lpstr>
      <vt:lpstr>PowerPoint Presentation</vt:lpstr>
      <vt:lpstr>Task 2: Making predictions about the life in the next 80 years. ( in 2100)</vt:lpstr>
      <vt:lpstr>PowerPoint Presentation</vt:lpstr>
      <vt:lpstr>PowerPoint Presentation</vt:lpstr>
      <vt:lpstr>PowerPoint Presentation</vt:lpstr>
      <vt:lpstr>IV. HOMEWORK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33</cp:revision>
  <dcterms:created xsi:type="dcterms:W3CDTF">2020-11-14T12:48:19Z</dcterms:created>
  <dcterms:modified xsi:type="dcterms:W3CDTF">2020-12-10T04:04:04Z</dcterms:modified>
</cp:coreProperties>
</file>